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old" panose="02000000000000000000" pitchFamily="2" charset="0"/>
      <p:regular r:id="rId31"/>
      <p:bold r:id="rId32"/>
    </p:embeddedFont>
    <p:embeddedFont>
      <p:font typeface="Roboto Bold Italics" panose="02000000000000000000" pitchFamily="2" charset="0"/>
      <p:regular r:id="rId33"/>
      <p:bold r:id="rId34"/>
      <p:italic r:id="rId35"/>
      <p:boldItalic r:id="rId36"/>
    </p:embeddedFont>
    <p:embeddedFont>
      <p:font typeface="Roboto Condensed Bold" panose="02000000000000000000" pitchFamily="2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 autoAdjust="0"/>
    <p:restoredTop sz="94587" autoAdjust="0"/>
  </p:normalViewPr>
  <p:slideViewPr>
    <p:cSldViewPr>
      <p:cViewPr varScale="1">
        <p:scale>
          <a:sx n="77" d="100"/>
          <a:sy n="77" d="100"/>
        </p:scale>
        <p:origin x="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ezirigresa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VxkqB8aoD0Y&amp;list=PLeI3-WFB3g_r_oO0_2WcDuVYpidKsZqGI&amp;t=53s" TargetMode="Externa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ationstates.ne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mural.co/t/ssk8507/m/ssk8507/1648315736189/fcdc242b0dc5c6816767694d69befdc8384dbf3f?sender=u73f05c8b91554e20b7b78819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08632" y="7581900"/>
            <a:ext cx="7844968" cy="686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5A60F1"/>
                </a:solidFill>
                <a:latin typeface="Roboto"/>
              </a:rPr>
              <a:t>Gresa</a:t>
            </a:r>
            <a:r>
              <a:rPr lang="en-US" sz="2800" dirty="0">
                <a:solidFill>
                  <a:srgbClr val="5A60F1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5A60F1"/>
                </a:solidFill>
                <a:latin typeface="Roboto"/>
              </a:rPr>
              <a:t>Neziri</a:t>
            </a:r>
            <a:endParaRPr lang="en-US" sz="2800" dirty="0">
              <a:solidFill>
                <a:srgbClr val="5A60F1"/>
              </a:solidFill>
              <a:latin typeface="Robo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31492" y="8306561"/>
            <a:ext cx="110109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600" dirty="0">
                <a:solidFill>
                  <a:srgbClr val="5A60F1"/>
                </a:solidFill>
                <a:latin typeface="Roboto"/>
              </a:rPr>
              <a:t>Urban Planner, data analyst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1600" dirty="0">
                <a:solidFill>
                  <a:srgbClr val="5A60F1"/>
                </a:solidFill>
                <a:latin typeface="Roboto"/>
                <a:hlinkClick r:id="rId2"/>
              </a:rPr>
              <a:t>nezirigresa@gmail.com</a:t>
            </a:r>
            <a:endParaRPr lang="en-US" sz="1600" dirty="0">
              <a:solidFill>
                <a:srgbClr val="5A60F1"/>
              </a:solidFill>
              <a:latin typeface="Roboto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1600" dirty="0">
                <a:solidFill>
                  <a:srgbClr val="5A60F1"/>
                </a:solidFill>
                <a:latin typeface="Roboto"/>
              </a:rPr>
              <a:t>+38349558160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F2D97-7C66-8E48-8536-D5B834A8648F}"/>
              </a:ext>
            </a:extLst>
          </p:cNvPr>
          <p:cNvSpPr txBox="1"/>
          <p:nvPr/>
        </p:nvSpPr>
        <p:spPr>
          <a:xfrm>
            <a:off x="2628900" y="3965694"/>
            <a:ext cx="143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595EEF"/>
                </a:solidFill>
                <a:effectLst/>
                <a:latin typeface="RobotoCondensed"/>
              </a:rPr>
              <a:t>PLANNING AND PARTICIPATION </a:t>
            </a:r>
            <a:endParaRPr lang="en-US" sz="72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2704E-3D10-0B47-963A-BC7437CAFAFD}"/>
              </a:ext>
            </a:extLst>
          </p:cNvPr>
          <p:cNvSpPr txBox="1"/>
          <p:nvPr/>
        </p:nvSpPr>
        <p:spPr>
          <a:xfrm>
            <a:off x="5062797" y="5226903"/>
            <a:ext cx="94578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595EEF"/>
                </a:solidFill>
                <a:latin typeface="RobotoCondensed"/>
              </a:rPr>
              <a:t>CAMEROON HACKATHON 2022</a:t>
            </a:r>
            <a:endParaRPr lang="en-US" sz="480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45359"/>
            <a:ext cx="10034108" cy="59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F8F6F2"/>
                </a:solidFill>
                <a:latin typeface="Roboto Bold"/>
              </a:rPr>
              <a:t>Literally: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F8F6F2"/>
                </a:solidFill>
                <a:latin typeface="Roboto Bold"/>
              </a:rPr>
              <a:t>“Those with a stake in the decisions”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endParaRPr lang="en-US" sz="2800">
              <a:solidFill>
                <a:srgbClr val="F8F6F2"/>
              </a:solidFill>
              <a:latin typeface="Roboto Bold"/>
            </a:endParaRP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F8F6F2"/>
                </a:solidFill>
                <a:latin typeface="Roboto"/>
              </a:rPr>
              <a:t>Any individual or group who can affect or is affected by the actions, decisions, policies, practices or goals of originations (Carroll, 19993).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endParaRPr lang="en-US" sz="2800">
              <a:solidFill>
                <a:srgbClr val="F8F6F2"/>
              </a:solidFill>
              <a:latin typeface="Roboto"/>
            </a:endParaRPr>
          </a:p>
          <a:p>
            <a:pPr marL="604523" lvl="1" indent="-30226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F8F6F2"/>
                </a:solidFill>
                <a:latin typeface="Roboto"/>
              </a:rPr>
              <a:t>individual or group </a:t>
            </a:r>
          </a:p>
          <a:p>
            <a:pPr marL="604523" lvl="1" indent="-30226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F8F6F2"/>
                </a:solidFill>
                <a:latin typeface="Roboto"/>
              </a:rPr>
              <a:t>affect or is affecting </a:t>
            </a:r>
          </a:p>
          <a:p>
            <a:pPr marL="604523" lvl="1" indent="-302261">
              <a:lnSpc>
                <a:spcPts val="47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8F6F2"/>
                </a:solidFill>
                <a:latin typeface="Roboto"/>
              </a:rPr>
              <a:t>actions, decisions, ....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62808" y="5317808"/>
            <a:ext cx="6196492" cy="41387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8225" y="1284605"/>
            <a:ext cx="11058502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STAKEHOLDERS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683626"/>
            <a:ext cx="8676382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F8F6F2"/>
                </a:solidFill>
                <a:latin typeface="Roboto Bold"/>
              </a:rPr>
              <a:t>Stakeholders have different, often conflicting “stakes”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52631"/>
            <a:ext cx="16240125" cy="61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just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A60F1"/>
                </a:solidFill>
                <a:latin typeface="Roboto"/>
              </a:rPr>
              <a:t> to resolve conflict because it provides a forum to allow stakeholders to negotiate agreements that meet the interests of all parties</a:t>
            </a:r>
          </a:p>
          <a:p>
            <a:pPr algn="just">
              <a:lnSpc>
                <a:spcPts val="5439"/>
              </a:lnSpc>
            </a:pPr>
            <a:endParaRPr lang="en-US" sz="3199">
              <a:solidFill>
                <a:srgbClr val="5A60F1"/>
              </a:solidFill>
              <a:latin typeface="Roboto"/>
            </a:endParaRPr>
          </a:p>
          <a:p>
            <a:pPr marL="690874" lvl="1" indent="-345437" algn="just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A60F1"/>
                </a:solidFill>
                <a:latin typeface="Roboto"/>
              </a:rPr>
              <a:t>increases the likelihood of successful implementation</a:t>
            </a:r>
          </a:p>
          <a:p>
            <a:pPr algn="just">
              <a:lnSpc>
                <a:spcPts val="5439"/>
              </a:lnSpc>
            </a:pPr>
            <a:endParaRPr lang="en-US" sz="3199">
              <a:solidFill>
                <a:srgbClr val="5A60F1"/>
              </a:solidFill>
              <a:latin typeface="Roboto"/>
            </a:endParaRPr>
          </a:p>
          <a:p>
            <a:pPr marL="690874" lvl="1" indent="-345437" algn="just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A60F1"/>
                </a:solidFill>
                <a:latin typeface="Roboto"/>
              </a:rPr>
              <a:t>agreements reached through collaborative planning may be of higher quality</a:t>
            </a:r>
          </a:p>
          <a:p>
            <a:pPr algn="just">
              <a:lnSpc>
                <a:spcPts val="5439"/>
              </a:lnSpc>
            </a:pPr>
            <a:endParaRPr lang="en-US" sz="3199">
              <a:solidFill>
                <a:srgbClr val="5A60F1"/>
              </a:solidFill>
              <a:latin typeface="Roboto"/>
            </a:endParaRPr>
          </a:p>
          <a:p>
            <a:pPr marL="690874" lvl="1" indent="-345437" algn="just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A60F1"/>
                </a:solidFill>
                <a:latin typeface="Roboto"/>
              </a:rPr>
              <a:t>collaborative planning can generate social capital through improved stakeholder relations, new communication skills, and better information.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9175" y="1284605"/>
            <a:ext cx="14013049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ADVANTAGES OF PARTICIPATORY 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6068" y="1906270"/>
            <a:ext cx="39949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A60F1"/>
                </a:solidFill>
                <a:latin typeface="Roboto"/>
              </a:rPr>
              <a:t>Cullen et al. 2010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50269"/>
            <a:ext cx="7425187" cy="602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F8F6F2"/>
                </a:solidFill>
                <a:latin typeface="Roboto Bold Italics"/>
              </a:rPr>
              <a:t>Demands from the participants 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knowledge, capability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time, resources</a:t>
            </a:r>
          </a:p>
          <a:p>
            <a:pPr>
              <a:lnSpc>
                <a:spcPts val="5270"/>
              </a:lnSpc>
            </a:pPr>
            <a:endParaRPr lang="en-US" sz="3000">
              <a:solidFill>
                <a:srgbClr val="F8F6F2"/>
              </a:solidFill>
              <a:latin typeface="Roboto"/>
            </a:endParaRPr>
          </a:p>
          <a:p>
            <a:pPr marL="755649" lvl="1" indent="-377824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F8F6F2"/>
                </a:solidFill>
                <a:latin typeface="Roboto Bold Italics"/>
              </a:rPr>
              <a:t>Representativeness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Proper participants are needed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Risk for dominant actors, extreme opinions 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Involving the hard-to-reach groups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8225" y="1284605"/>
            <a:ext cx="11058502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LIMITATIONS OF PARTICIPATION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95681" y="2750269"/>
            <a:ext cx="6663619" cy="535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F8F6F2"/>
                </a:solidFill>
                <a:latin typeface="Roboto Bold Italics"/>
              </a:rPr>
              <a:t>Type of decisions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Concrete vs. abstract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Operational vs. strategic</a:t>
            </a:r>
          </a:p>
          <a:p>
            <a:pPr>
              <a:lnSpc>
                <a:spcPts val="5100"/>
              </a:lnSpc>
            </a:pPr>
            <a:endParaRPr lang="en-US" sz="3000">
              <a:solidFill>
                <a:srgbClr val="F8F6F2"/>
              </a:solidFill>
              <a:latin typeface="Roboto"/>
            </a:endParaRPr>
          </a:p>
          <a:p>
            <a:pPr marL="755647" lvl="1" indent="-377824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F8F6F2"/>
                </a:solidFill>
                <a:latin typeface="Roboto Bold Italics"/>
              </a:rPr>
              <a:t>Creation of expectations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Consultation versus co-deciding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participation versus representative democracy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9175" y="1284605"/>
            <a:ext cx="14013049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HOW TO INVOLVE STAKEHOLDERS IN PLANNING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9175" y="4529625"/>
            <a:ext cx="4617311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5A60F1"/>
                </a:solidFill>
                <a:latin typeface="Roboto"/>
              </a:rPr>
              <a:t>Depends on: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5A60F1"/>
                </a:solidFill>
                <a:latin typeface="Roboto"/>
              </a:rPr>
              <a:t>Type of stakeholder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5A60F1"/>
                </a:solidFill>
                <a:latin typeface="Roboto"/>
              </a:rPr>
              <a:t>Purpose</a:t>
            </a:r>
          </a:p>
          <a:p>
            <a:pPr marL="647700" lvl="1" indent="-323850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5A60F1"/>
                </a:solidFill>
                <a:latin typeface="Roboto"/>
              </a:rPr>
              <a:t>Phase of planning and decision-making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02373"/>
            <a:ext cx="5808687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200">
                <a:solidFill>
                  <a:srgbClr val="5A60F1"/>
                </a:solidFill>
                <a:latin typeface="Roboto Bold"/>
              </a:rPr>
              <a:t>Public Participation techniques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7263" y="4223209"/>
            <a:ext cx="6108799" cy="389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a. Media – flyers – newsletters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b. Field visits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c. Surveys, Interviews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d. Public meetings, incl. hearings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e. Exhibits/displays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f. Workshops and brainstorms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g. Focus groups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BDC7AF4-51B6-FA4B-9C97-B81C4D0E79E6}"/>
              </a:ext>
            </a:extLst>
          </p:cNvPr>
          <p:cNvSpPr txBox="1"/>
          <p:nvPr/>
        </p:nvSpPr>
        <p:spPr>
          <a:xfrm>
            <a:off x="12344400" y="4787466"/>
            <a:ext cx="6108799" cy="332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h. Strategic meetings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5A60F1"/>
                </a:solidFill>
                <a:latin typeface="Roboto"/>
              </a:rPr>
              <a:t>i</a:t>
            </a:r>
            <a:r>
              <a:rPr lang="en-US" sz="2600" dirty="0">
                <a:solidFill>
                  <a:srgbClr val="5A60F1"/>
                </a:solidFill>
                <a:latin typeface="Roboto"/>
              </a:rPr>
              <a:t>. Community surveys and referenda/polls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j. Internet surveys/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k. Internet polls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 dirty="0">
                <a:solidFill>
                  <a:srgbClr val="5A60F1"/>
                </a:solidFill>
                <a:latin typeface="Roboto"/>
              </a:rPr>
              <a:t>l. Citizen advisory committees/juries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069836"/>
            <a:ext cx="5821701" cy="41884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57168" y="4388689"/>
            <a:ext cx="5993285" cy="43482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9174" y="2017923"/>
            <a:ext cx="8277225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49"/>
              </a:lnSpc>
              <a:spcBef>
                <a:spcPct val="0"/>
              </a:spcBef>
            </a:pPr>
            <a:r>
              <a:rPr lang="en-US" sz="3499" dirty="0">
                <a:solidFill>
                  <a:srgbClr val="F8F6F2"/>
                </a:solidFill>
                <a:latin typeface="Roboto"/>
              </a:rPr>
              <a:t>Towards interactive decision support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175" y="1284605"/>
            <a:ext cx="14767860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COLLABORATIVE PLANNING IN THE GROUP DECISION ROOM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26764"/>
            <a:ext cx="10408901" cy="609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0"/>
              </a:lnSpc>
              <a:spcBef>
                <a:spcPct val="0"/>
              </a:spcBef>
            </a:pPr>
            <a:r>
              <a:rPr lang="en-US" sz="3100" dirty="0">
                <a:solidFill>
                  <a:srgbClr val="F8F6F2"/>
                </a:solidFill>
                <a:latin typeface="Roboto"/>
              </a:rPr>
              <a:t>GI TOOLS/METHODS FOR COLLABORATIVE 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9326" y="8626475"/>
            <a:ext cx="8881074" cy="609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0"/>
              </a:lnSpc>
              <a:spcBef>
                <a:spcPct val="0"/>
              </a:spcBef>
            </a:pPr>
            <a:r>
              <a:rPr lang="en-US" sz="3100" dirty="0">
                <a:solidFill>
                  <a:srgbClr val="F8F6F2"/>
                </a:solidFill>
                <a:latin typeface="Roboto"/>
              </a:rPr>
              <a:t>MULTIMEDIA PLATFORMS - SERIOUS GAMING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9175" y="960755"/>
            <a:ext cx="14013049" cy="131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SERIOUS GAMING AS A PLAYFUL PUBLIC PARTICIPATION TOOL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89935"/>
            <a:ext cx="17259300" cy="484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9"/>
              </a:lnSpc>
              <a:spcBef>
                <a:spcPct val="0"/>
              </a:spcBef>
            </a:pPr>
            <a:r>
              <a:rPr lang="en-US" sz="3599">
                <a:solidFill>
                  <a:srgbClr val="5A60F1"/>
                </a:solidFill>
                <a:latin typeface="Roboto Bold"/>
              </a:rPr>
              <a:t>Main definition of game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A game is an activity among two or more independent decion-makers seeking to achieve their objective in some limiting context. 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C.abt(1970)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endParaRPr lang="en-US" sz="2600">
              <a:solidFill>
                <a:srgbClr val="5A60F1"/>
              </a:solidFill>
              <a:latin typeface="Roboto"/>
            </a:endParaRPr>
          </a:p>
          <a:p>
            <a:pPr>
              <a:lnSpc>
                <a:spcPts val="6119"/>
              </a:lnSpc>
              <a:spcBef>
                <a:spcPct val="0"/>
              </a:spcBef>
            </a:pPr>
            <a:r>
              <a:rPr lang="en-US" sz="3599">
                <a:solidFill>
                  <a:srgbClr val="5A60F1"/>
                </a:solidFill>
                <a:latin typeface="Roboto Bold"/>
              </a:rPr>
              <a:t>Serious games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Applying games and simulations technology to non-entertainment domains results in serious games.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The main idea of serious dames is to get players to learn something, and, if possible have fun while doing 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9175" y="2651964"/>
            <a:ext cx="13753991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Attract more citizens in planning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Play and game 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Storytelling: sophisticated multimedia storytelling including 3d visualizations, voice, music, virtual reality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Walking and moving: movable planning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F8F6F2"/>
                </a:solidFill>
                <a:latin typeface="Roboto"/>
              </a:rPr>
              <a:t>Drawing and scetching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5218" y="7508695"/>
            <a:ext cx="13521906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0"/>
              </a:lnSpc>
              <a:spcBef>
                <a:spcPct val="0"/>
              </a:spcBef>
            </a:pPr>
            <a:r>
              <a:rPr lang="en-US" sz="3200">
                <a:solidFill>
                  <a:srgbClr val="F8F6F2"/>
                </a:solidFill>
                <a:latin typeface="Roboto"/>
              </a:rPr>
              <a:t>Applications range from education, health, public policy, strategic communication, cultural heritage etc.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9175" y="1284605"/>
            <a:ext cx="14767860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ELEMENTS OF PLAYFUL PARTICIPATORY PLANNING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0630" y="3803786"/>
            <a:ext cx="6727349" cy="4880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2332" y="4629151"/>
            <a:ext cx="8229600" cy="46291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62332" y="3841886"/>
            <a:ext cx="5149407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Analog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2332" y="2211945"/>
            <a:ext cx="15996968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SERIOUS GAMING: IMPROVING STAKEHOLDER COMMUNICATION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8572" y="8722671"/>
            <a:ext cx="5149407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Digital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8499" y="3677347"/>
            <a:ext cx="10900801" cy="50949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87031"/>
            <a:ext cx="3731270" cy="567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Roboto"/>
              </a:rPr>
              <a:t>SimCity</a:t>
            </a:r>
          </a:p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Arimo"/>
              </a:rPr>
              <a:t>PlastiCity</a:t>
            </a:r>
          </a:p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Arimo"/>
              </a:rPr>
              <a:t>Urban Plans</a:t>
            </a:r>
          </a:p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Roboto"/>
              </a:rPr>
              <a:t>Minecraft</a:t>
            </a:r>
          </a:p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Arimo"/>
              </a:rPr>
              <a:t>City Creator</a:t>
            </a:r>
          </a:p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Arimo"/>
              </a:rPr>
              <a:t>Super City</a:t>
            </a:r>
          </a:p>
          <a:p>
            <a:pPr marL="820417" lvl="1" indent="-410209">
              <a:lnSpc>
                <a:spcPts val="6459"/>
              </a:lnSpc>
              <a:buFont typeface="Arial"/>
              <a:buChar char="•"/>
            </a:pPr>
            <a:r>
              <a:rPr lang="en-US" sz="3799">
                <a:solidFill>
                  <a:srgbClr val="F8F6F2"/>
                </a:solidFill>
                <a:latin typeface="Roboto"/>
              </a:rPr>
              <a:t>Nation States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9175" y="1284605"/>
            <a:ext cx="14767860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URBAN PLANNING SERIOUS GAMES ONLINE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387" y="1028700"/>
            <a:ext cx="18133227" cy="9013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82140" y="4143716"/>
            <a:ext cx="8408068" cy="0"/>
          </a:xfrm>
          <a:prstGeom prst="line">
            <a:avLst/>
          </a:prstGeom>
          <a:ln w="47625" cap="flat">
            <a:solidFill>
              <a:srgbClr val="F8F6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782140" y="5579349"/>
            <a:ext cx="8408068" cy="0"/>
          </a:xfrm>
          <a:prstGeom prst="line">
            <a:avLst/>
          </a:prstGeom>
          <a:ln w="47625" cap="flat">
            <a:solidFill>
              <a:srgbClr val="F8F6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1095375"/>
            <a:ext cx="614796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F8F6F2"/>
                </a:solidFill>
                <a:latin typeface="Roboto Condensed Bold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28602" y="3162480"/>
            <a:ext cx="744955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8F6F2"/>
                </a:solidFill>
                <a:latin typeface="Roboto"/>
              </a:rPr>
              <a:t>What is planning?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28602" y="4626104"/>
            <a:ext cx="7846067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8F6F2"/>
                </a:solidFill>
                <a:latin typeface="Roboto"/>
              </a:rPr>
              <a:t>Stakeholder engagement</a:t>
            </a:r>
          </a:p>
        </p:txBody>
      </p:sp>
      <p:sp>
        <p:nvSpPr>
          <p:cNvPr id="7" name="AutoShape 7"/>
          <p:cNvSpPr/>
          <p:nvPr/>
        </p:nvSpPr>
        <p:spPr>
          <a:xfrm>
            <a:off x="7782140" y="7029270"/>
            <a:ext cx="8408068" cy="0"/>
          </a:xfrm>
          <a:prstGeom prst="line">
            <a:avLst/>
          </a:prstGeom>
          <a:ln w="47625" cap="flat">
            <a:solidFill>
              <a:srgbClr val="5A60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782140" y="7029270"/>
            <a:ext cx="8408068" cy="0"/>
          </a:xfrm>
          <a:prstGeom prst="line">
            <a:avLst/>
          </a:prstGeom>
          <a:ln w="47625" cap="flat">
            <a:solidFill>
              <a:srgbClr val="F8F6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928602" y="6052438"/>
            <a:ext cx="7846067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8F6F2"/>
                </a:solidFill>
                <a:latin typeface="Roboto"/>
              </a:rPr>
              <a:t>Participatory planning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782140" y="8479192"/>
            <a:ext cx="8408068" cy="0"/>
          </a:xfrm>
          <a:prstGeom prst="line">
            <a:avLst/>
          </a:prstGeom>
          <a:ln w="47625" cap="flat">
            <a:solidFill>
              <a:srgbClr val="F8F6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928602" y="7502359"/>
            <a:ext cx="7846067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8F6F2"/>
                </a:solidFill>
                <a:latin typeface="Roboto"/>
              </a:rPr>
              <a:t>Playful participation - Serious Gaming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099707"/>
            <a:ext cx="7300102" cy="6087587"/>
            <a:chOff x="0" y="0"/>
            <a:chExt cx="9733469" cy="81167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702" y="0"/>
              <a:ext cx="7089036" cy="708903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328823" y="4712136"/>
              <a:ext cx="3404646" cy="340464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654811"/>
              <a:ext cx="3256435" cy="178215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4996221" y="7110968"/>
            <a:ext cx="734376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F8F6F2"/>
                </a:solidFill>
                <a:latin typeface="Roboto Condensed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34655"/>
            <a:ext cx="3244398" cy="32443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500651"/>
            <a:ext cx="8497840" cy="33384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2740" b="23897"/>
          <a:stretch>
            <a:fillRect/>
          </a:stretch>
        </p:blipFill>
        <p:spPr>
          <a:xfrm>
            <a:off x="11291614" y="6216196"/>
            <a:ext cx="5967686" cy="362289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7750" y="1284605"/>
            <a:ext cx="6745294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WHO AM I?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74969" y="2724929"/>
            <a:ext cx="6745294" cy="27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Gresa Neziri</a:t>
            </a:r>
          </a:p>
          <a:p>
            <a:pPr>
              <a:lnSpc>
                <a:spcPts val="4420"/>
              </a:lnSpc>
            </a:pPr>
            <a:endParaRPr lang="en-US" sz="2600">
              <a:solidFill>
                <a:srgbClr val="5A60F1"/>
              </a:solidFill>
              <a:latin typeface="Roboto"/>
            </a:endParaRPr>
          </a:p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Architecture</a:t>
            </a:r>
          </a:p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Urban Planning</a:t>
            </a:r>
          </a:p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Geo-Information and Earth Observation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02810" y="3829829"/>
            <a:ext cx="6745294" cy="162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Institute for Science and Technology INSI</a:t>
            </a:r>
          </a:p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Metriks data</a:t>
            </a:r>
          </a:p>
          <a:p>
            <a:pPr>
              <a:lnSpc>
                <a:spcPts val="4420"/>
              </a:lnSpc>
            </a:pPr>
            <a:r>
              <a:rPr lang="en-US" sz="2600">
                <a:solidFill>
                  <a:srgbClr val="5A60F1"/>
                </a:solidFill>
                <a:latin typeface="Roboto"/>
              </a:rPr>
              <a:t>SpaceSyntaKs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4605"/>
            <a:ext cx="6745294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WHO ARE YOU?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02273"/>
            <a:ext cx="418102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F8F6F2"/>
                </a:solidFill>
                <a:latin typeface="Roboto"/>
              </a:rPr>
              <a:t>TELL ME HERE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D49A5C79-EFC1-D948-AF01-AA6F482F8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702273"/>
            <a:ext cx="10668000" cy="6956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44980"/>
            <a:ext cx="1486421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A60F1"/>
                </a:solidFill>
                <a:latin typeface="Arimo"/>
              </a:rPr>
              <a:t>It identifies a decision that should be made in the light of other concurrent or future decisions.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84605"/>
            <a:ext cx="6745294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WHAT IS PLANNING?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6068" y="1906270"/>
            <a:ext cx="39949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A60F1"/>
                </a:solidFill>
                <a:latin typeface="Roboto"/>
              </a:rPr>
              <a:t>(LEWIS HOPKINS)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225" y="4483101"/>
            <a:ext cx="14864210" cy="477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Spatial planning decisions are made at the national, regional and local levels. 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The spatial visions of the government, provinces and municipalities describe the spatial developments they expect as well as how these developments will be directed or implemented.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endParaRPr lang="en-US" sz="2800">
              <a:solidFill>
                <a:srgbClr val="5A60F1"/>
              </a:solidFill>
              <a:latin typeface="Roboto"/>
            </a:endParaRP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Spatial visions are policy papers (of the government), the regional plans (of the provinces) and the structure plans (of the municipalities).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endParaRPr lang="en-US" sz="2800">
              <a:solidFill>
                <a:srgbClr val="5A60F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4605"/>
            <a:ext cx="9182256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WHAT DOES PLANNING TRY TO DO?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6068" y="1906270"/>
            <a:ext cx="39949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8F6F2"/>
                </a:solidFill>
                <a:latin typeface="Roboto"/>
              </a:rPr>
              <a:t>(LEWIS HOPKINS)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9346" y="4962525"/>
            <a:ext cx="5409307" cy="75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4"/>
              </a:lnSpc>
              <a:spcBef>
                <a:spcPct val="0"/>
              </a:spcBef>
            </a:pPr>
            <a:r>
              <a:rPr lang="en-US" sz="3761">
                <a:solidFill>
                  <a:srgbClr val="5A60F1"/>
                </a:solidFill>
                <a:latin typeface="Roboto"/>
              </a:rPr>
              <a:t>Effective Spatial Planning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75359" y="7365401"/>
            <a:ext cx="2819698" cy="72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sz="3699">
                <a:solidFill>
                  <a:srgbClr val="F8F6F2"/>
                </a:solidFill>
                <a:latin typeface="Roboto"/>
              </a:rPr>
              <a:t>Place 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11628" y="3292326"/>
            <a:ext cx="426474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  <a:spcBef>
                <a:spcPct val="0"/>
              </a:spcBef>
            </a:pPr>
            <a:r>
              <a:rPr lang="en-US" sz="3499">
                <a:solidFill>
                  <a:srgbClr val="F8F6F2"/>
                </a:solidFill>
                <a:latin typeface="Roboto"/>
              </a:rPr>
              <a:t>Conflict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3756" y="3014514"/>
            <a:ext cx="3655591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</a:rPr>
              <a:t>Regulation of land use rights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1470" y="3014514"/>
            <a:ext cx="445353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</a:rPr>
              <a:t>Planning by negotiation and contract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3756" y="7374926"/>
            <a:ext cx="3655591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</a:rPr>
              <a:t>Strategies for place 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8654" y="7374926"/>
            <a:ext cx="4576351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</a:rPr>
              <a:t>Planning by multi-stakeholder collaboration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4605"/>
            <a:ext cx="11058502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PLANNING DEALS WITH WICKED PROBLEMS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90012"/>
            <a:ext cx="15130732" cy="177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 The kinds of problems that planners deal with—societal problems--are inherently different from the problems that scientists and perhaps some classes of engineers deal with. 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Planning problems are inherently wicked.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622649"/>
            <a:ext cx="3883075" cy="285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0"/>
              </a:lnSpc>
            </a:pPr>
            <a:r>
              <a:rPr lang="en-US" sz="3100">
                <a:solidFill>
                  <a:srgbClr val="5A60F1"/>
                </a:solidFill>
                <a:latin typeface="Roboto Bold"/>
              </a:rPr>
              <a:t>Key Urban Challenges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1. Environment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2. Economy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3. Institutional structure </a:t>
            </a:r>
          </a:p>
          <a:p>
            <a:pPr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5A60F1"/>
                </a:solidFill>
                <a:latin typeface="Roboto"/>
              </a:rPr>
              <a:t>4. Civil society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4605"/>
            <a:ext cx="11187898" cy="66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F8F6F2"/>
                </a:solidFill>
                <a:latin typeface="Roboto Condensed Bold"/>
              </a:rPr>
              <a:t> FIVE CHARACTERISTICS OF PLANNING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6068" y="1906270"/>
            <a:ext cx="39949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8F6F2"/>
                </a:solidFill>
                <a:latin typeface="Roboto"/>
              </a:rPr>
              <a:t>(LEWIS HOPKINS)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359150"/>
            <a:ext cx="10344596" cy="339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F8F6F2"/>
                </a:solidFill>
                <a:latin typeface="Roboto"/>
              </a:rPr>
              <a:t>1. Planning systems (Levels of planning)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F8F6F2"/>
                </a:solidFill>
                <a:latin typeface="Roboto"/>
              </a:rPr>
              <a:t>2. Planning instruments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F8F6F2"/>
                </a:solidFill>
                <a:latin typeface="Roboto"/>
              </a:rPr>
              <a:t>3. Planning legislation (frameworks, acts, guidelines)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F8F6F2"/>
                </a:solidFill>
                <a:latin typeface="Roboto"/>
              </a:rPr>
              <a:t>4. Planning processes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F8F6F2"/>
                </a:solidFill>
                <a:latin typeface="Roboto"/>
              </a:rPr>
              <a:t>5.Actors in planning: Different stakeholders, participation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64" r="278" b="5850"/>
          <a:stretch>
            <a:fillRect/>
          </a:stretch>
        </p:blipFill>
        <p:spPr>
          <a:xfrm>
            <a:off x="9537699" y="1735060"/>
            <a:ext cx="7721601" cy="75232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60755"/>
            <a:ext cx="14013049" cy="131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>
                <a:solidFill>
                  <a:srgbClr val="5A60F1"/>
                </a:solidFill>
                <a:latin typeface="Roboto Condensed Bold"/>
              </a:rPr>
              <a:t>METHODS OF INVOLVING DIFFERENT STAKEHOLDERS IN THE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73374"/>
            <a:ext cx="7818545" cy="638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19"/>
              </a:lnSpc>
              <a:spcBef>
                <a:spcPct val="0"/>
              </a:spcBef>
            </a:pPr>
            <a:r>
              <a:rPr lang="en-US" sz="4599">
                <a:solidFill>
                  <a:srgbClr val="5A60F1"/>
                </a:solidFill>
                <a:latin typeface="Roboto Bold"/>
              </a:rPr>
              <a:t>Participatory planning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endParaRPr lang="en-US" sz="4599">
              <a:solidFill>
                <a:srgbClr val="5A60F1"/>
              </a:solidFill>
              <a:latin typeface="Roboto Bold"/>
            </a:endParaRP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• designed to empower stakeholders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• by elevating them to the level of decision-makers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• through direct engagement and dialogue between stakeholders and public agencies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5A60F1"/>
                </a:solidFill>
                <a:latin typeface="Roboto"/>
              </a:rPr>
              <a:t>• to develop ideas, active involvement, and participation in the community planning process (Innes &amp; Booher 2000).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801</Words>
  <Application>Microsoft Macintosh PowerPoint</Application>
  <PresentationFormat>Custom</PresentationFormat>
  <Paragraphs>144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Arial</vt:lpstr>
      <vt:lpstr>Arimo</vt:lpstr>
      <vt:lpstr>Roboto Bold</vt:lpstr>
      <vt:lpstr>Roboto Bold Italics</vt:lpstr>
      <vt:lpstr>Roboto</vt:lpstr>
      <vt:lpstr>RobotoCondensed</vt:lpstr>
      <vt:lpstr>Roboto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Cameroun 2022</dc:title>
  <cp:lastModifiedBy>Microsoft Office User</cp:lastModifiedBy>
  <cp:revision>3</cp:revision>
  <dcterms:created xsi:type="dcterms:W3CDTF">2006-08-16T00:00:00Z</dcterms:created>
  <dcterms:modified xsi:type="dcterms:W3CDTF">2022-03-27T12:38:32Z</dcterms:modified>
  <dc:identifier>DAE8JkYuwgs</dc:identifier>
</cp:coreProperties>
</file>